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7" r:id="rId2"/>
    <p:sldId id="258" r:id="rId3"/>
    <p:sldId id="349" r:id="rId4"/>
    <p:sldId id="262" r:id="rId5"/>
    <p:sldId id="263" r:id="rId6"/>
    <p:sldId id="264" r:id="rId7"/>
    <p:sldId id="377" r:id="rId8"/>
    <p:sldId id="350" r:id="rId9"/>
    <p:sldId id="352" r:id="rId10"/>
    <p:sldId id="354" r:id="rId11"/>
    <p:sldId id="355" r:id="rId12"/>
    <p:sldId id="356" r:id="rId13"/>
    <p:sldId id="378" r:id="rId14"/>
    <p:sldId id="357" r:id="rId15"/>
    <p:sldId id="358" r:id="rId16"/>
    <p:sldId id="379" r:id="rId17"/>
    <p:sldId id="361" r:id="rId18"/>
    <p:sldId id="362" r:id="rId19"/>
    <p:sldId id="364" r:id="rId20"/>
    <p:sldId id="367" r:id="rId21"/>
    <p:sldId id="366" r:id="rId22"/>
    <p:sldId id="365" r:id="rId23"/>
    <p:sldId id="306" r:id="rId24"/>
    <p:sldId id="307" r:id="rId25"/>
    <p:sldId id="30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838CFB-30F7-4003-8B28-DB451F250297}" type="datetimeFigureOut">
              <a:rPr lang="en-US" smtClean="0"/>
              <a:t>7/1/2020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CAF221-0544-4152-A90E-F538840D9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005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44187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195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962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931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758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182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51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591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520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03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290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574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535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44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clipart-library.com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bxfzm?x=1jqt&amp;i=1qqi22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277583" y="1399031"/>
            <a:ext cx="7636835" cy="428853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6000"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재외동포를 위한 한국어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영어권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o-KR" altLang="en-US" sz="3600" dirty="0"/>
              <a:t> </a:t>
            </a:r>
            <a:br>
              <a:rPr lang="en-US" altLang="ko-KR" dirty="0"/>
            </a:br>
            <a:r>
              <a:rPr lang="en-US" altLang="ko-KR" sz="6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5-2</a:t>
            </a:r>
            <a:r>
              <a:rPr lang="en-US" altLang="ko-KR" dirty="0"/>
              <a:t> </a:t>
            </a: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10200" y="701022"/>
            <a:ext cx="1371600" cy="137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6730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" y="1255349"/>
            <a:ext cx="11612880" cy="4176241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310129" y="4702538"/>
            <a:ext cx="3182112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000" dirty="0">
                <a:solidFill>
                  <a:srgbClr val="FF0000"/>
                </a:solidFill>
              </a:rPr>
              <a:t>컴퓨터 게임을 해서인지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628632" y="140037"/>
            <a:ext cx="2386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144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9561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289560" y="1163906"/>
            <a:ext cx="11612880" cy="4291955"/>
            <a:chOff x="0" y="853009"/>
            <a:chExt cx="12192000" cy="450599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853009"/>
              <a:ext cx="12192000" cy="87318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0502" y="1792839"/>
              <a:ext cx="9417274" cy="3566160"/>
            </a:xfrm>
            <a:prstGeom prst="rect">
              <a:avLst/>
            </a:prstGeom>
          </p:spPr>
        </p:pic>
      </p:grpSp>
      <p:sp>
        <p:nvSpPr>
          <p:cNvPr id="3" name="Title 1"/>
          <p:cNvSpPr txBox="1">
            <a:spLocks/>
          </p:cNvSpPr>
          <p:nvPr/>
        </p:nvSpPr>
        <p:spPr>
          <a:xfrm>
            <a:off x="2003681" y="2509605"/>
            <a:ext cx="3141376" cy="557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날씨가 흐려서인지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37776" y="140037"/>
            <a:ext cx="2377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144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051627" y="3675560"/>
            <a:ext cx="3141376" cy="557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가격이 싸서인지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617994" y="4386109"/>
            <a:ext cx="3141376" cy="557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친절해서인지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112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" y="997128"/>
            <a:ext cx="11612880" cy="4632715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160520" y="4434841"/>
            <a:ext cx="7562087" cy="612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제시카가 과일 가게에 가요</a:t>
            </a:r>
            <a:r>
              <a:rPr lang="en-US" altLang="ko-KR" sz="2400" dirty="0">
                <a:solidFill>
                  <a:srgbClr val="FF0000"/>
                </a:solidFill>
              </a:rPr>
              <a:t>. </a:t>
            </a:r>
            <a:r>
              <a:rPr lang="ko-KR" altLang="en-US" sz="2400" dirty="0">
                <a:solidFill>
                  <a:srgbClr val="FF0000"/>
                </a:solidFill>
              </a:rPr>
              <a:t>과일을 사려나 봐요</a:t>
            </a:r>
            <a:r>
              <a:rPr lang="en-US" altLang="ko-KR" sz="2400" dirty="0">
                <a:solidFill>
                  <a:srgbClr val="FF0000"/>
                </a:solidFill>
              </a:rPr>
              <a:t>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92056" y="140037"/>
            <a:ext cx="2423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144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0924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" y="463722"/>
            <a:ext cx="11612880" cy="5648854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767328" y="1014985"/>
            <a:ext cx="7562087" cy="612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수빈이가 컴퓨터를 해요</a:t>
            </a:r>
            <a:r>
              <a:rPr lang="en-US" altLang="ko-KR" sz="2400" dirty="0">
                <a:solidFill>
                  <a:srgbClr val="FF0000"/>
                </a:solidFill>
              </a:rPr>
              <a:t>. </a:t>
            </a:r>
            <a:r>
              <a:rPr lang="ko-KR" altLang="en-US" sz="2400" dirty="0">
                <a:solidFill>
                  <a:srgbClr val="FF0000"/>
                </a:solidFill>
              </a:rPr>
              <a:t>게임을 하려나 봐요</a:t>
            </a:r>
            <a:r>
              <a:rPr lang="en-US" altLang="ko-KR" sz="2400" dirty="0">
                <a:solidFill>
                  <a:srgbClr val="FF0000"/>
                </a:solidFill>
              </a:rPr>
              <a:t>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92056" y="140037"/>
            <a:ext cx="2423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144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837432" y="2909976"/>
            <a:ext cx="7562087" cy="612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유진이가 침대에 누워요</a:t>
            </a:r>
            <a:r>
              <a:rPr lang="en-US" altLang="ko-KR" sz="2400" dirty="0">
                <a:solidFill>
                  <a:srgbClr val="FF0000"/>
                </a:solidFill>
              </a:rPr>
              <a:t>. </a:t>
            </a:r>
            <a:r>
              <a:rPr lang="ko-KR" altLang="en-US" sz="2400" dirty="0">
                <a:solidFill>
                  <a:srgbClr val="FF0000"/>
                </a:solidFill>
              </a:rPr>
              <a:t>자려나 봐요</a:t>
            </a:r>
            <a:r>
              <a:rPr lang="en-US" altLang="ko-KR" sz="2400" dirty="0">
                <a:solidFill>
                  <a:srgbClr val="FF0000"/>
                </a:solidFill>
              </a:rPr>
              <a:t>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767328" y="4804967"/>
            <a:ext cx="7562087" cy="612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선생님이 버스 정류장에 계세요</a:t>
            </a:r>
            <a:r>
              <a:rPr lang="en-US" altLang="ko-KR" sz="2400" dirty="0">
                <a:solidFill>
                  <a:srgbClr val="FF0000"/>
                </a:solidFill>
              </a:rPr>
              <a:t>. </a:t>
            </a:r>
            <a:r>
              <a:rPr lang="ko-KR" altLang="en-US" sz="2400" dirty="0">
                <a:solidFill>
                  <a:srgbClr val="FF0000"/>
                </a:solidFill>
              </a:rPr>
              <a:t>버스를 타시려나 봐요</a:t>
            </a:r>
            <a:r>
              <a:rPr lang="en-US" altLang="ko-KR" sz="2400" dirty="0">
                <a:solidFill>
                  <a:srgbClr val="FF0000"/>
                </a:solidFill>
              </a:rPr>
              <a:t>.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346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695" y="140037"/>
            <a:ext cx="10004774" cy="6217920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105656" y="2030499"/>
            <a:ext cx="2532889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한다는데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637776" y="140037"/>
            <a:ext cx="2377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145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819144" y="3115587"/>
            <a:ext cx="2532889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공부하더니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131308" y="4258587"/>
            <a:ext cx="2532889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드시더니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175760" y="5374155"/>
            <a:ext cx="2532889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먹다가는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066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245" y="786368"/>
            <a:ext cx="9539679" cy="493776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956815" y="3641834"/>
            <a:ext cx="2724913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매일 복습하는데도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646920" y="140037"/>
            <a:ext cx="2368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145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956815" y="5104737"/>
            <a:ext cx="3941065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>
                <a:solidFill>
                  <a:srgbClr val="FF0000"/>
                </a:solidFill>
              </a:rPr>
              <a:t>1</a:t>
            </a:r>
            <a:r>
              <a:rPr lang="ko-KR" altLang="en-US" sz="2400" dirty="0">
                <a:solidFill>
                  <a:srgbClr val="FF0000"/>
                </a:solidFill>
              </a:rPr>
              <a:t>시 표를 예매한다는 것이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413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376" y="1235202"/>
            <a:ext cx="10665980" cy="310896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709927" y="1666730"/>
            <a:ext cx="3529585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>
                <a:solidFill>
                  <a:srgbClr val="FF0000"/>
                </a:solidFill>
              </a:rPr>
              <a:t>책을 가져온다는 것이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646920" y="140037"/>
            <a:ext cx="2368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145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709927" y="3650841"/>
            <a:ext cx="3941065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생일 카드도 좋아할 테지만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104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830" y="121749"/>
            <a:ext cx="9586707" cy="621792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610344" y="140037"/>
            <a:ext cx="2404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146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406039" y="2386143"/>
            <a:ext cx="44518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406039" y="2838149"/>
            <a:ext cx="44518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406039" y="3308443"/>
            <a:ext cx="44518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507066" y="5340096"/>
            <a:ext cx="6914558" cy="457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6" name="02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rgbClr val="0000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1100817" y="525576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3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1849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1" grpId="0"/>
      <p:bldP spid="13" grpId="0"/>
      <p:bldP spid="14" grpId="0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8838" y="0"/>
            <a:ext cx="14331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endParaRPr lang="en-US" altLang="ko-KR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146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336" y="100584"/>
            <a:ext cx="10462502" cy="612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4027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628632" y="140037"/>
            <a:ext cx="2386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147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" y="1172802"/>
            <a:ext cx="11612880" cy="20161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" y="3845443"/>
            <a:ext cx="11978640" cy="153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454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" y="169164"/>
            <a:ext cx="11795760" cy="5820156"/>
          </a:xfrm>
        </p:spPr>
        <p:txBody>
          <a:bodyPr anchor="ctr">
            <a:noAutofit/>
          </a:bodyPr>
          <a:lstStyle/>
          <a:p>
            <a:r>
              <a:rPr lang="en-US" altLang="ko-KR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UNIT 15</a:t>
            </a:r>
            <a:br>
              <a:rPr lang="en-US" altLang="ko-KR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 </a:t>
            </a:r>
            <a:br>
              <a:rPr lang="en-US" altLang="ko-KR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복습 </a:t>
            </a:r>
            <a:r>
              <a:rPr lang="en-US" altLang="ko-K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3</a:t>
            </a:r>
            <a:br>
              <a:rPr lang="en-US" altLang="ko-K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en-US" altLang="ko-KR" sz="4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Review 3</a:t>
            </a:r>
            <a:endParaRPr lang="en-US" sz="4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641509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2367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640" y="813800"/>
            <a:ext cx="10197269" cy="5029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656064" y="140037"/>
            <a:ext cx="2359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147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42601" y="1520233"/>
            <a:ext cx="3456831" cy="5486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67554" y="4143114"/>
            <a:ext cx="44518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967554" y="4642672"/>
            <a:ext cx="44518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969830" y="5142230"/>
            <a:ext cx="44518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0081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/>
      <p:bldP spid="13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592056" y="140037"/>
            <a:ext cx="2423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148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3074"/>
          <a:stretch/>
        </p:blipFill>
        <p:spPr>
          <a:xfrm>
            <a:off x="289560" y="914400"/>
            <a:ext cx="11612880" cy="535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0595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77661" y="526092"/>
            <a:ext cx="11636679" cy="84550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LINGT</a:t>
            </a:r>
            <a:r>
              <a:rPr lang="ko-KR" alt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을 이용한 말하기 숙제</a:t>
            </a:r>
            <a:endParaRPr lang="en-US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en-US" altLang="ko-KR" sz="3200" dirty="0">
                <a:solidFill>
                  <a:prstClr val="black"/>
                </a:solidFill>
              </a:rPr>
              <a:t>WWW.LINGT</a:t>
            </a:r>
            <a:r>
              <a:rPr lang="en-US" altLang="ko-KR" sz="3200">
                <a:solidFill>
                  <a:prstClr val="black"/>
                </a:solidFill>
              </a:rPr>
              <a:t>.COM</a:t>
            </a:r>
            <a:r>
              <a:rPr lang="ko-KR" altLang="en-US" sz="3200">
                <a:solidFill>
                  <a:prstClr val="black"/>
                </a:solidFill>
              </a:rPr>
              <a:t>에서 </a:t>
            </a:r>
            <a:r>
              <a:rPr lang="en-US" altLang="ko-KR" sz="3200" dirty="0">
                <a:solidFill>
                  <a:prstClr val="black"/>
                </a:solidFill>
              </a:rPr>
              <a:t>SIGN UP </a:t>
            </a:r>
            <a:r>
              <a:rPr lang="ko-KR" altLang="en-US" sz="3200" dirty="0">
                <a:solidFill>
                  <a:prstClr val="black"/>
                </a:solidFill>
              </a:rPr>
              <a:t>하기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교사의 방 만들기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녹음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사진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영상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텍스트를 이용한 숙제 제시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교과서 녹음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의견 말하기 등의 숙제가 가능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링크를 학생에게 제공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총 </a:t>
            </a:r>
            <a:r>
              <a:rPr lang="en-US" altLang="ko-KR" sz="3200" dirty="0">
                <a:solidFill>
                  <a:prstClr val="black"/>
                </a:solidFill>
              </a:rPr>
              <a:t>10</a:t>
            </a:r>
            <a:r>
              <a:rPr lang="ko-KR" altLang="en-US" sz="3200" dirty="0">
                <a:solidFill>
                  <a:prstClr val="black"/>
                </a:solidFill>
              </a:rPr>
              <a:t>개의 말하기 숙제를 무료로 만들 수 있음</a:t>
            </a:r>
            <a:r>
              <a:rPr lang="en-US" altLang="ko-KR" sz="3200" dirty="0">
                <a:solidFill>
                  <a:prstClr val="black"/>
                </a:solidFill>
              </a:rPr>
              <a:t>. </a:t>
            </a:r>
            <a:endParaRPr lang="en-U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8121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581873" y="284910"/>
            <a:ext cx="9028255" cy="3592609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9600" b="1" dirty="0">
                <a:solidFill>
                  <a:srgbClr val="E7E6E6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수업이 끝났습니다</a:t>
            </a:r>
            <a:r>
              <a:rPr lang="en-US" altLang="ko-KR" sz="9600" b="1" dirty="0">
                <a:solidFill>
                  <a:srgbClr val="E7E6E6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!</a:t>
            </a:r>
            <a:endParaRPr lang="en-US" sz="9600" b="1" dirty="0">
              <a:solidFill>
                <a:srgbClr val="E7E6E6">
                  <a:lumMod val="2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pic>
        <p:nvPicPr>
          <p:cNvPr id="6146" name="Picture 2" descr="참 잘했어요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728495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6833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4846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</a:p>
          <a:p>
            <a:pPr marL="457200" indent="-457200">
              <a:buFontTx/>
              <a:buAutoNum type="arabicPeriod"/>
            </a:pP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재외동포를 위한 한국어 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5-2 (</a:t>
            </a: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영어권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)</a:t>
            </a:r>
          </a:p>
          <a:p>
            <a:pPr marL="457200" indent="-457200">
              <a:buFontTx/>
              <a:buAutoNum type="arabicPeriod"/>
            </a:pP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재외동포를 위한 한국어 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5-2 (</a:t>
            </a: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범용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)</a:t>
            </a:r>
            <a:endParaRPr lang="pl-PL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hlinkClick r:id="rId2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46818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" y="69253"/>
            <a:ext cx="12070080" cy="83114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5602" y="2289061"/>
            <a:ext cx="10515600" cy="2318112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ko-KR" altLang="en-US" dirty="0"/>
              <a:t>아래의 퀴즈렛 또는 파워포인트 슬라이드 활용하기</a:t>
            </a:r>
            <a:endParaRPr lang="en-US" altLang="ko-KR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Quizlet: </a:t>
            </a:r>
            <a:r>
              <a:rPr lang="en-US" dirty="0">
                <a:hlinkClick r:id="rId3"/>
              </a:rPr>
              <a:t>https://quizlet.com/_8bxfzm?x=1jqt&amp;i=1qqi22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49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287260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외계인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일자리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우주여행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직종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오염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가뭄이 들다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alien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type of occupation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job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pollution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space trip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have a drought</a:t>
            </a:r>
          </a:p>
        </p:txBody>
      </p:sp>
    </p:spTree>
    <p:extLst>
      <p:ext uri="{BB962C8B-B14F-4D97-AF65-F5344CB8AC3E}">
        <p14:creationId xmlns:p14="http://schemas.microsoft.com/office/powerpoint/2010/main" val="289070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921831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시차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안부를 묻다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편리하다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해결책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취소하다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병원에 입원하다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time difference, </a:t>
            </a:r>
          </a:p>
          <a:p>
            <a:pPr algn="ctr"/>
            <a:r>
              <a:rPr lang="en-US" sz="3200" b="1" dirty="0">
                <a:solidFill>
                  <a:prstClr val="black"/>
                </a:solidFill>
              </a:rPr>
              <a:t>jet lag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solution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inquire after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cancel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convenient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hospitalized</a:t>
            </a:r>
          </a:p>
        </p:txBody>
      </p:sp>
    </p:spTree>
    <p:extLst>
      <p:ext uri="{BB962C8B-B14F-4D97-AF65-F5344CB8AC3E}">
        <p14:creationId xmlns:p14="http://schemas.microsoft.com/office/powerpoint/2010/main" val="405836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7642473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체하다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식사를 거르다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고민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예매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부정적인 측면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발전하다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have indigestion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booking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skip one’s meal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the negative side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worry, trouble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develop</a:t>
            </a:r>
          </a:p>
        </p:txBody>
      </p:sp>
    </p:spTree>
    <p:extLst>
      <p:ext uri="{BB962C8B-B14F-4D97-AF65-F5344CB8AC3E}">
        <p14:creationId xmlns:p14="http://schemas.microsoft.com/office/powerpoint/2010/main" val="291260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4681944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불편하다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발명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실감나다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선진국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부유하다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불행하다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inconvenient,</a:t>
            </a:r>
          </a:p>
          <a:p>
            <a:pPr algn="ctr"/>
            <a:r>
              <a:rPr lang="en-US" sz="3200" b="1" dirty="0">
                <a:solidFill>
                  <a:prstClr val="black"/>
                </a:solidFill>
              </a:rPr>
              <a:t>uncomfortable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developed country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invention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wealthy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realistic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unhappy</a:t>
            </a:r>
          </a:p>
        </p:txBody>
      </p:sp>
    </p:spTree>
    <p:extLst>
      <p:ext uri="{BB962C8B-B14F-4D97-AF65-F5344CB8AC3E}">
        <p14:creationId xmlns:p14="http://schemas.microsoft.com/office/powerpoint/2010/main" val="1711839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291" y="140037"/>
            <a:ext cx="10813969" cy="612648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658350" y="140037"/>
            <a:ext cx="2356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143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2533650" y="1304925"/>
            <a:ext cx="3733800" cy="2286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533650" y="2447925"/>
            <a:ext cx="3733800" cy="2286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2533650" y="1304925"/>
            <a:ext cx="3733800" cy="2286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2533650" y="2447925"/>
            <a:ext cx="3733800" cy="23078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533650" y="5898813"/>
            <a:ext cx="3733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0704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" y="463202"/>
            <a:ext cx="11612880" cy="5784463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426463" y="2301798"/>
            <a:ext cx="2862073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시차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56064" y="140037"/>
            <a:ext cx="2359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143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794247" y="3112566"/>
            <a:ext cx="2862073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편리하다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553711" y="3918527"/>
            <a:ext cx="2862073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가뭄이 들었다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937759" y="4724488"/>
            <a:ext cx="2862073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안부를 물었다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051046" y="5545648"/>
            <a:ext cx="2862073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해결책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778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2006</TotalTime>
  <Words>320</Words>
  <Application>Microsoft Office PowerPoint</Application>
  <PresentationFormat>Widescreen</PresentationFormat>
  <Paragraphs>117</Paragraphs>
  <Slides>25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맑은 고딕</vt:lpstr>
      <vt:lpstr>Arial</vt:lpstr>
      <vt:lpstr>Calibri</vt:lpstr>
      <vt:lpstr>Calibri Light</vt:lpstr>
      <vt:lpstr>1_Office Theme</vt:lpstr>
      <vt:lpstr>   재외동포를 위한 한국어 (영어권)   5-2 </vt:lpstr>
      <vt:lpstr>UNIT 15   복습 3 Review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Ari Song</dc:creator>
  <cp:lastModifiedBy>Hyunkyu Yi</cp:lastModifiedBy>
  <cp:revision>273</cp:revision>
  <dcterms:created xsi:type="dcterms:W3CDTF">2020-04-19T05:49:19Z</dcterms:created>
  <dcterms:modified xsi:type="dcterms:W3CDTF">2020-07-01T10:38:12Z</dcterms:modified>
</cp:coreProperties>
</file>